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5557F-B1B6-4ACD-8B24-C2F511BF93B0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65912-497C-4FEE-90A4-98AB63720F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65912-497C-4FEE-90A4-98AB63720FC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010BB66-3028-433D-ABCD-D1535D358011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B0746C0-07AD-4622-99AF-AAEA4C807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574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Adaptive Jamming-Resistant Broadcast Systems with Partial Channel Sharing (ICDCS ‘10)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Qi</a:t>
            </a:r>
            <a:r>
              <a:rPr lang="en-US" b="1" dirty="0" smtClean="0"/>
              <a:t> Dong </a:t>
            </a:r>
            <a:r>
              <a:rPr lang="en-US" dirty="0" smtClean="0"/>
              <a:t>and </a:t>
            </a:r>
            <a:r>
              <a:rPr lang="en-US" b="1" dirty="0" err="1" smtClean="0"/>
              <a:t>Donggang</a:t>
            </a:r>
            <a:r>
              <a:rPr lang="en-US" b="1" dirty="0" smtClean="0"/>
              <a:t> Liu</a:t>
            </a:r>
          </a:p>
          <a:p>
            <a:endParaRPr lang="en-US" dirty="0" smtClean="0"/>
          </a:p>
          <a:p>
            <a:r>
              <a:rPr lang="en-US" dirty="0" smtClean="0"/>
              <a:t>Presented by Ying </a:t>
            </a:r>
            <a:r>
              <a:rPr lang="en-US" dirty="0" err="1" smtClean="0"/>
              <a:t>Xuan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False rate by the system parameters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Performance with worse-case (tricky attackers)</a:t>
            </a:r>
          </a:p>
          <a:p>
            <a:pPr lvl="1"/>
            <a:r>
              <a:rPr lang="en-US" sz="2200" dirty="0" smtClean="0"/>
              <a:t>part 1: no traitors, one group containing traitors, both groups containing traitors</a:t>
            </a:r>
          </a:p>
          <a:p>
            <a:pPr lvl="1"/>
            <a:r>
              <a:rPr lang="en-US" sz="2200" dirty="0" smtClean="0"/>
              <a:t>part 2: how long will the attacker hide themselves</a:t>
            </a:r>
          </a:p>
          <a:p>
            <a:pPr lvl="1"/>
            <a:r>
              <a:rPr lang="en-US" sz="2200" dirty="0" smtClean="0"/>
              <a:t>p</a:t>
            </a:r>
            <a:r>
              <a:rPr lang="en-US" sz="2200" dirty="0" smtClean="0"/>
              <a:t>art 3: communication overhead</a:t>
            </a:r>
            <a:endParaRPr lang="en-US" sz="22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4400" y="2743200"/>
          <a:ext cx="3429000" cy="1945532"/>
        </p:xfrm>
        <a:graphic>
          <a:graphicData uri="http://schemas.openxmlformats.org/presentationml/2006/ole">
            <p:oleObj spid="_x0000_s3074" name="Equation" r:id="rId4" imgW="1790640" imgH="1015920" progId="Equation.DSMT4">
              <p:embed/>
            </p:oleObj>
          </a:graphicData>
        </a:graphic>
      </p:graphicFrame>
      <p:pic>
        <p:nvPicPr>
          <p:cNvPr id="3076" name="Picture 4" descr="C:\Users\Ying\Desktop\variable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2590800"/>
            <a:ext cx="2667000" cy="21950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If no traitor, how likely does the attacker succeed in blocking the communications</a:t>
            </a:r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57200" y="1295400"/>
          <a:ext cx="4648200" cy="762000"/>
        </p:xfrm>
        <a:graphic>
          <a:graphicData uri="http://schemas.openxmlformats.org/presentationml/2006/ole">
            <p:oleObj spid="_x0000_s4099" name="Equation" r:id="rId4" imgW="1549080" imgH="253800" progId="Equation.DSMT4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7200" y="3124200"/>
          <a:ext cx="2971800" cy="1633356"/>
        </p:xfrm>
        <a:graphic>
          <a:graphicData uri="http://schemas.openxmlformats.org/presentationml/2006/ole">
            <p:oleObj spid="_x0000_s4100" name="Equation" r:id="rId5" imgW="1663560" imgH="914400" progId="Equation.DSMT4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04800" y="5105400"/>
          <a:ext cx="4909457" cy="838200"/>
        </p:xfrm>
        <a:graphic>
          <a:graphicData uri="http://schemas.openxmlformats.org/presentationml/2006/ole">
            <p:oleObj spid="_x0000_s4101" name="Equation" r:id="rId6" imgW="2603160" imgH="444240" progId="Equation.DSMT4">
              <p:embed/>
            </p:oleObj>
          </a:graphicData>
        </a:graphic>
      </p:graphicFrame>
      <p:pic>
        <p:nvPicPr>
          <p:cNvPr id="4102" name="Picture 6" descr="C:\Users\Ying\Desktop\figure2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1" y="2895601"/>
            <a:ext cx="5105400" cy="2241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Hypotheses translation</a:t>
            </a:r>
          </a:p>
          <a:p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81000" y="1371600"/>
          <a:ext cx="5410200" cy="729034"/>
        </p:xfrm>
        <a:graphic>
          <a:graphicData uri="http://schemas.openxmlformats.org/presentationml/2006/ole">
            <p:oleObj spid="_x0000_s5122" name="Equation" r:id="rId4" imgW="1790640" imgH="241200" progId="Equation.DSMT4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143000" y="4724400"/>
          <a:ext cx="4267200" cy="422031"/>
        </p:xfrm>
        <a:graphic>
          <a:graphicData uri="http://schemas.openxmlformats.org/presentationml/2006/ole">
            <p:oleObj spid="_x0000_s5123" name="Equation" r:id="rId5" imgW="2311200" imgH="228600" progId="Equation.DSMT4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19200" y="2971800"/>
          <a:ext cx="3200400" cy="457200"/>
        </p:xfrm>
        <a:graphic>
          <a:graphicData uri="http://schemas.openxmlformats.org/presentationml/2006/ole">
            <p:oleObj spid="_x0000_s5124" name="Equation" r:id="rId6" imgW="1600200" imgH="228600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066800" y="3581400"/>
          <a:ext cx="4074583" cy="838200"/>
        </p:xfrm>
        <a:graphic>
          <a:graphicData uri="http://schemas.openxmlformats.org/presentationml/2006/ole">
            <p:oleObj spid="_x0000_s5125" name="Equation" r:id="rId7" imgW="2222280" imgH="457200" progId="Equation.DSMT4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66800" y="5486400"/>
          <a:ext cx="4876801" cy="748721"/>
        </p:xfrm>
        <a:graphic>
          <a:graphicData uri="http://schemas.openxmlformats.org/presentationml/2006/ole">
            <p:oleObj spid="_x0000_s5126" name="Equation" r:id="rId8" imgW="3060360" imgH="469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Tricky Attackers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No traitors</a:t>
            </a:r>
          </a:p>
          <a:p>
            <a:r>
              <a:rPr lang="en-US" sz="2000" dirty="0" smtClean="0"/>
              <a:t>Only one group contains tractors</a:t>
            </a:r>
          </a:p>
          <a:p>
            <a:pPr lvl="1"/>
            <a:r>
              <a:rPr lang="en-US" sz="2000" dirty="0" smtClean="0"/>
              <a:t>Strategy: jam             channels in one group, and spend the rest energy for the other group</a:t>
            </a:r>
          </a:p>
          <a:p>
            <a:pPr lvl="1"/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667000" y="2971800"/>
          <a:ext cx="785813" cy="381000"/>
        </p:xfrm>
        <a:graphic>
          <a:graphicData uri="http://schemas.openxmlformats.org/presentationml/2006/ole">
            <p:oleObj spid="_x0000_s6146" name="Equation" r:id="rId4" imgW="419040" imgH="203040" progId="Equation.DSMT4">
              <p:embed/>
            </p:oleObj>
          </a:graphicData>
        </a:graphic>
      </p:graphicFrame>
      <p:pic>
        <p:nvPicPr>
          <p:cNvPr id="6149" name="Picture 5" descr="C:\Users\Ying\Desktop\figure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3733800"/>
            <a:ext cx="5181600" cy="2586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Only one group contains </a:t>
            </a:r>
            <a:r>
              <a:rPr lang="en-US" sz="3200" dirty="0" smtClean="0"/>
              <a:t>tractors</a:t>
            </a:r>
            <a:endParaRPr lang="en-US" sz="3200" dirty="0"/>
          </a:p>
        </p:txBody>
      </p:sp>
      <p:pic>
        <p:nvPicPr>
          <p:cNvPr id="7170" name="Picture 2" descr="C:\Users\Ying\Desktop\figure5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90800"/>
            <a:ext cx="5943600" cy="29010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long will the attacker survive</a:t>
            </a:r>
            <a:endParaRPr lang="en-US" sz="2800" dirty="0"/>
          </a:p>
        </p:txBody>
      </p:sp>
      <p:pic>
        <p:nvPicPr>
          <p:cNvPr id="4" name="Content Placeholder 3" descr="C:\Users\Ying\Desktop\binary.pn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5508815" cy="4324350"/>
          </a:xfrm>
          <a:prstGeom prst="rect">
            <a:avLst/>
          </a:prstGeom>
          <a:noFill/>
        </p:spPr>
      </p:pic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248400" y="2895600"/>
          <a:ext cx="2442882" cy="762000"/>
        </p:xfrm>
        <a:graphic>
          <a:graphicData uri="http://schemas.openxmlformats.org/presentationml/2006/ole">
            <p:oleObj spid="_x0000_s8194" name="Equation" r:id="rId5" imgW="1384200" imgH="43164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48400" y="3962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    compromised receivers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6703060" y="3962400"/>
          <a:ext cx="993140" cy="438150"/>
        </p:xfrm>
        <a:graphic>
          <a:graphicData uri="http://schemas.openxmlformats.org/presentationml/2006/ole">
            <p:oleObj spid="_x0000_s8196" name="Equation" r:id="rId6" imgW="75960" imgH="1141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Communication Overhead</a:t>
            </a:r>
            <a:endParaRPr lang="en-US" sz="2800" dirty="0"/>
          </a:p>
        </p:txBody>
      </p:sp>
      <p:pic>
        <p:nvPicPr>
          <p:cNvPr id="9218" name="Picture 2" descr="C:\Users\Ying\Desktop\figure6.pn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219200" y="2057400"/>
            <a:ext cx="6096000" cy="274621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5334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      increases, the proportion of the shared channel increases, and the false rate increases too. But it is not that perfect, what to do next?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10100" y="2336800"/>
          <a:ext cx="914400" cy="198438"/>
        </p:xfrm>
        <a:graphic>
          <a:graphicData uri="http://schemas.openxmlformats.org/presentationml/2006/ole">
            <p:oleObj spid="_x0000_s9219" name="Equation" r:id="rId5" imgW="914400" imgH="198720" progId="Equation.DSMT4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371600" y="5334000"/>
          <a:ext cx="304800" cy="330200"/>
        </p:xfrm>
        <a:graphic>
          <a:graphicData uri="http://schemas.openxmlformats.org/presentationml/2006/ole">
            <p:oleObj spid="_x0000_s9220" name="Equation" r:id="rId6" imgW="152280" imgH="164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Need more precise decision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Risk function, where      is the variable for # of </a:t>
            </a:r>
            <a:r>
              <a:rPr lang="en-US" sz="2400" dirty="0" err="1" smtClean="0"/>
              <a:t>obervations</a:t>
            </a:r>
            <a:r>
              <a:rPr lang="en-US" sz="2400" dirty="0" smtClean="0"/>
              <a:t> collected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Use Lai’s </a:t>
            </a:r>
            <a:r>
              <a:rPr lang="en-US" sz="2400" dirty="0" err="1" smtClean="0">
                <a:solidFill>
                  <a:srgbClr val="FF0000"/>
                </a:solidFill>
              </a:rPr>
              <a:t>Bayes</a:t>
            </a:r>
            <a:r>
              <a:rPr lang="en-US" sz="2400" dirty="0" smtClean="0">
                <a:solidFill>
                  <a:srgbClr val="FF0000"/>
                </a:solidFill>
              </a:rPr>
              <a:t> Sequential Test to make decision at each </a:t>
            </a:r>
            <a:r>
              <a:rPr lang="en-US" sz="2400" dirty="0" err="1" smtClean="0">
                <a:solidFill>
                  <a:srgbClr val="FF0000"/>
                </a:solidFill>
              </a:rPr>
              <a:t>observaton</a:t>
            </a:r>
            <a:r>
              <a:rPr lang="en-US" sz="2400" dirty="0" smtClean="0">
                <a:solidFill>
                  <a:srgbClr val="FF0000"/>
                </a:solidFill>
              </a:rPr>
              <a:t> (sub-test)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838200" y="3276600"/>
          <a:ext cx="4548188" cy="381000"/>
        </p:xfrm>
        <a:graphic>
          <a:graphicData uri="http://schemas.openxmlformats.org/presentationml/2006/ole">
            <p:oleObj spid="_x0000_s10242" name="Equation" r:id="rId4" imgW="2425680" imgH="203040" progId="Equation.DSMT4">
              <p:embed/>
            </p:oleObj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810000" y="2362199"/>
          <a:ext cx="228600" cy="290945"/>
        </p:xfrm>
        <a:graphic>
          <a:graphicData uri="http://schemas.openxmlformats.org/presentationml/2006/ole">
            <p:oleObj spid="_x0000_s10243" name="Equation" r:id="rId5" imgW="139680" imgH="177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False Rate and Decision Making Rate</a:t>
            </a:r>
            <a:endParaRPr lang="en-US" sz="2800" dirty="0"/>
          </a:p>
        </p:txBody>
      </p:sp>
      <p:pic>
        <p:nvPicPr>
          <p:cNvPr id="11266" name="Picture 2" descr="C:\Users\Ying\Desktop\figure8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81000" y="2057400"/>
            <a:ext cx="6781800" cy="39717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pic>
        <p:nvPicPr>
          <p:cNvPr id="1026" name="Picture 2" descr="C:\Users\Ying\Desktop\ja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286000"/>
            <a:ext cx="4114800" cy="3087902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4724400" cy="4325112"/>
          </a:xfrm>
        </p:spPr>
        <p:txBody>
          <a:bodyPr/>
          <a:lstStyle/>
          <a:p>
            <a:r>
              <a:rPr lang="en-US" dirty="0" smtClean="0"/>
              <a:t>Jamming Attacks to wireless communications</a:t>
            </a:r>
          </a:p>
          <a:p>
            <a:pPr lvl="1"/>
            <a:r>
              <a:rPr lang="en-US" dirty="0" smtClean="0"/>
              <a:t>Jammer injects interfering signals, significantly reducing SNR at the receiver.</a:t>
            </a:r>
          </a:p>
          <a:p>
            <a:pPr lvl="1"/>
            <a:r>
              <a:rPr lang="en-US" dirty="0" smtClean="0"/>
              <a:t>Hard to locate the jammers.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209800"/>
            <a:ext cx="5257800" cy="4325112"/>
          </a:xfrm>
        </p:spPr>
        <p:txBody>
          <a:bodyPr/>
          <a:lstStyle/>
          <a:p>
            <a:r>
              <a:rPr lang="en-US" dirty="0" smtClean="0"/>
              <a:t>Spread Spectrum</a:t>
            </a:r>
          </a:p>
          <a:p>
            <a:pPr lvl="1"/>
            <a:r>
              <a:rPr lang="en-US" dirty="0" smtClean="0"/>
              <a:t>Spread the signal over a larger bandwidth</a:t>
            </a:r>
          </a:p>
          <a:p>
            <a:pPr lvl="1"/>
            <a:r>
              <a:rPr lang="en-US" dirty="0" smtClean="0"/>
              <a:t>Expensive for the jammer to search for the currently “used” frequency</a:t>
            </a:r>
          </a:p>
        </p:txBody>
      </p:sp>
      <p:pic>
        <p:nvPicPr>
          <p:cNvPr id="2050" name="Picture 2" descr="C:\Users\Ying\Desktop\spreadspectru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0"/>
            <a:ext cx="4218463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6400800" cy="4325112"/>
          </a:xfrm>
        </p:spPr>
        <p:txBody>
          <a:bodyPr/>
          <a:lstStyle/>
          <a:p>
            <a:r>
              <a:rPr lang="en-US" dirty="0" smtClean="0"/>
              <a:t>Broadcast Communication</a:t>
            </a:r>
          </a:p>
          <a:p>
            <a:pPr lvl="1"/>
            <a:r>
              <a:rPr lang="en-US" dirty="0" smtClean="0"/>
              <a:t>Attacker can compromise one receiver</a:t>
            </a:r>
          </a:p>
          <a:p>
            <a:pPr lvl="1"/>
            <a:r>
              <a:rPr lang="en-US" dirty="0" smtClean="0"/>
              <a:t>The channel information is exposed</a:t>
            </a:r>
          </a:p>
        </p:txBody>
      </p:sp>
      <p:pic>
        <p:nvPicPr>
          <p:cNvPr id="3074" name="Picture 2" descr="C:\Users\Ying\Desktop\network_learning_illustratio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4000500"/>
            <a:ext cx="44767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Group-based scheme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Multiple-group multiple frequencies</a:t>
            </a:r>
          </a:p>
          <a:p>
            <a:pPr lvl="1"/>
            <a:r>
              <a:rPr lang="en-US" dirty="0" smtClean="0"/>
              <a:t>Divide receivers into multiple groups</a:t>
            </a:r>
          </a:p>
          <a:p>
            <a:pPr lvl="1"/>
            <a:r>
              <a:rPr lang="en-US" dirty="0" smtClean="0"/>
              <a:t>Different channels for different groups</a:t>
            </a:r>
          </a:p>
          <a:p>
            <a:pPr lvl="1"/>
            <a:r>
              <a:rPr lang="en-US" dirty="0" smtClean="0"/>
              <a:t>Use divide-and-conquer to isolate compromised receivers.</a:t>
            </a:r>
          </a:p>
          <a:p>
            <a:pPr lvl="1">
              <a:buNone/>
            </a:pPr>
            <a:endParaRPr lang="en-US" dirty="0" smtClean="0">
              <a:latin typeface="Arial Black" pitchFamily="34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Each group needs a separate copy of each broadcast message.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channel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4191000" cy="432511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Each channel is divided into multiple smaller ones.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Different groups partially share these channels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Groups share the data copy through the shared channels.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B050"/>
                </a:solidFill>
                <a:latin typeface="Khmer UI" pitchFamily="34" charset="0"/>
                <a:cs typeface="Khmer UI" pitchFamily="34" charset="0"/>
              </a:rPr>
              <a:t>Pro: much less communication cost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B050"/>
                </a:solidFill>
                <a:latin typeface="Khmer UI" pitchFamily="34" charset="0"/>
                <a:cs typeface="Khmer UI" pitchFamily="34" charset="0"/>
              </a:rPr>
              <a:t>Con: if attacker jams the shared channels….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4648200" y="3200400"/>
            <a:ext cx="4495800" cy="1447800"/>
          </a:xfrm>
          <a:prstGeom prst="rect">
            <a:avLst/>
          </a:prstGeom>
          <a:ln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none">
            <a:noAutofit/>
          </a:bodyPr>
          <a:lstStyle/>
          <a:p>
            <a:r>
              <a:rPr lang="en-US" sz="2000" dirty="0" smtClean="0">
                <a:latin typeface="Bookman Old Style" pitchFamily="18" charset="0"/>
                <a:ea typeface="Verdana" pitchFamily="34" charset="0"/>
                <a:cs typeface="Verdana" pitchFamily="34" charset="0"/>
              </a:rPr>
              <a:t>Object</a:t>
            </a:r>
          </a:p>
          <a:p>
            <a:endParaRPr lang="en-US" sz="2000" dirty="0">
              <a:latin typeface="Bookman Old Style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Bookman Old Style" pitchFamily="18" charset="0"/>
                <a:ea typeface="Verdana" pitchFamily="34" charset="0"/>
                <a:cs typeface="Verdana" pitchFamily="34" charset="0"/>
              </a:rPr>
              <a:t>minimize the message complexity</a:t>
            </a:r>
          </a:p>
          <a:p>
            <a:r>
              <a:rPr lang="en-US" sz="2000" dirty="0" smtClean="0">
                <a:latin typeface="Bookman Old Style" pitchFamily="18" charset="0"/>
                <a:ea typeface="Verdana" pitchFamily="34" charset="0"/>
                <a:cs typeface="Verdana" pitchFamily="34" charset="0"/>
              </a:rPr>
              <a:t> and isolate the malicious receivers.</a:t>
            </a:r>
            <a:endParaRPr lang="en-US" sz="2000" dirty="0">
              <a:latin typeface="Bookman Old Styl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and Parameter Setting </a:t>
            </a:r>
            <a:endParaRPr lang="en-US" dirty="0"/>
          </a:p>
        </p:txBody>
      </p:sp>
      <p:pic>
        <p:nvPicPr>
          <p:cNvPr id="4099" name="Picture 3" descr="C:\Users\Ying\Desktop\notation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2362200"/>
            <a:ext cx="8469664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Binary Search Algorithm</a:t>
            </a:r>
            <a:endParaRPr lang="en-US" sz="2800" dirty="0"/>
          </a:p>
        </p:txBody>
      </p:sp>
      <p:pic>
        <p:nvPicPr>
          <p:cNvPr id="1027" name="Picture 3" descr="C:\Users\Ying\Desktop\binary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5508815" cy="43243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486400" y="1981200"/>
            <a:ext cx="396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detect the traitors in the trusted </a:t>
            </a:r>
          </a:p>
          <a:p>
            <a:r>
              <a:rPr lang="en-US" dirty="0" smtClean="0"/>
              <a:t>  group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partially share channels between</a:t>
            </a:r>
          </a:p>
          <a:p>
            <a:r>
              <a:rPr lang="en-US" dirty="0" smtClean="0"/>
              <a:t> </a:t>
            </a:r>
            <a:r>
              <a:rPr lang="en-US" dirty="0" smtClean="0"/>
              <a:t> suspicious group pair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detect untrustworthy group in a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group pair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identify and remove traitors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Variables </a:t>
            </a:r>
            <a:endParaRPr lang="en-US" dirty="0"/>
          </a:p>
        </p:txBody>
      </p:sp>
      <p:pic>
        <p:nvPicPr>
          <p:cNvPr id="2050" name="Picture 2" descr="C:\Users\Ying\Desktop\decision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0"/>
            <a:ext cx="8104909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220</TotalTime>
  <Words>403</Words>
  <Application>Microsoft Office PowerPoint</Application>
  <PresentationFormat>On-screen Show (4:3)</PresentationFormat>
  <Paragraphs>92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Urban</vt:lpstr>
      <vt:lpstr>MathType 6.0 Equation</vt:lpstr>
      <vt:lpstr>Adaptive Jamming-Resistant Broadcast Systems with Partial Channel Sharing (ICDCS ‘10)</vt:lpstr>
      <vt:lpstr>Problem Definition</vt:lpstr>
      <vt:lpstr>Existing Solution</vt:lpstr>
      <vt:lpstr>Deficiency</vt:lpstr>
      <vt:lpstr>Group-based scheme </vt:lpstr>
      <vt:lpstr>Partial channel sharing</vt:lpstr>
      <vt:lpstr>Model and Parameter Setting </vt:lpstr>
      <vt:lpstr>Binary Search Algorithm</vt:lpstr>
      <vt:lpstr>Decision Variables </vt:lpstr>
      <vt:lpstr>Performance Analysis</vt:lpstr>
      <vt:lpstr>Slide 11</vt:lpstr>
      <vt:lpstr>Slide 12</vt:lpstr>
      <vt:lpstr>Tricky Attackers</vt:lpstr>
      <vt:lpstr>Only one group contains tractors</vt:lpstr>
      <vt:lpstr>How long will the attacker survive</vt:lpstr>
      <vt:lpstr>Communication Overhead</vt:lpstr>
      <vt:lpstr>Need more precise decision</vt:lpstr>
      <vt:lpstr>False Rate and Decision Making Rate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Jamming-Resistant Broadcast Systems with Partial Channel Sharing (ICDCS ‘10)</dc:title>
  <dc:creator>Ying</dc:creator>
  <cp:lastModifiedBy>Ying</cp:lastModifiedBy>
  <cp:revision>35</cp:revision>
  <dcterms:created xsi:type="dcterms:W3CDTF">2010-06-22T19:25:54Z</dcterms:created>
  <dcterms:modified xsi:type="dcterms:W3CDTF">2010-06-23T21:21:56Z</dcterms:modified>
</cp:coreProperties>
</file>